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61" r:id="rId2"/>
    <p:sldId id="263" r:id="rId3"/>
    <p:sldId id="26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FF9900"/>
    <a:srgbClr val="FF6600"/>
    <a:srgbClr val="FFCC00"/>
    <a:srgbClr val="993300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14966F-A540-42FD-8EC6-62BDB4E3EAC5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CFCAA-87FF-4444-A097-562FF0734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463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A8D80-CFD8-4301-95ED-CF4E999E76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5933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97617C-2EE1-4566-8A5D-038418984C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5557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06CF9-9652-48E1-8FC3-4EB351140C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9482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C27996D-2A41-4FC0-9B55-3B0AC90D53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3166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B9A5C-9BFE-445D-922A-00262E8191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0640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8589AF-1818-443D-BAA9-AE1AA9DBB3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0465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4A08EE-9C92-4B7F-9D13-4F7FEB95B2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8839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BA279-CA9D-4520-ABDD-0697910D68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5957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A43EB-A278-43CA-B12E-56C1BC3ED0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5964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3AE186-882F-41FB-B47F-4E1E177140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0859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C5515-600A-4FDD-9697-C8E0C8E73C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1385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BC5A09-C859-447C-88DC-6FCA5ADEF9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6766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7C906E6-3E53-479F-AEAE-C6BC3123419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457200"/>
            <a:ext cx="89916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FF6600"/>
                </a:solidFill>
              </a:rPr>
              <a:t>Me llamo ____________ </a:t>
            </a:r>
            <a:r>
              <a:rPr lang="en-US" sz="3600" smtClean="0">
                <a:solidFill>
                  <a:srgbClr val="FF6600"/>
                </a:solidFill>
              </a:rPr>
              <a:t>Clase 701</a:t>
            </a:r>
            <a:r>
              <a:rPr lang="en-US" sz="3600" dirty="0" smtClean="0">
                <a:solidFill>
                  <a:srgbClr val="FF6600"/>
                </a:solidFill>
              </a:rPr>
              <a:t/>
            </a:r>
            <a:br>
              <a:rPr lang="en-US" sz="3600" dirty="0" smtClean="0">
                <a:solidFill>
                  <a:srgbClr val="FF6600"/>
                </a:solidFill>
              </a:rPr>
            </a:br>
            <a:r>
              <a:rPr lang="en-US" sz="3600" dirty="0" smtClean="0">
                <a:solidFill>
                  <a:srgbClr val="FF6600"/>
                </a:solidFill>
              </a:rPr>
              <a:t>La fecha es </a:t>
            </a:r>
            <a:r>
              <a:rPr lang="en-US" sz="3600" smtClean="0">
                <a:solidFill>
                  <a:srgbClr val="FF6600"/>
                </a:solidFill>
              </a:rPr>
              <a:t>el 19 </a:t>
            </a:r>
            <a:r>
              <a:rPr lang="en-US" sz="3600" dirty="0" smtClean="0">
                <a:solidFill>
                  <a:srgbClr val="FF6600"/>
                </a:solidFill>
              </a:rPr>
              <a:t>de </a:t>
            </a:r>
            <a:r>
              <a:rPr lang="en-US" sz="3600" dirty="0" err="1" smtClean="0">
                <a:solidFill>
                  <a:srgbClr val="FF6600"/>
                </a:solidFill>
              </a:rPr>
              <a:t>diciembre</a:t>
            </a:r>
            <a:r>
              <a:rPr lang="en-US" sz="3600" dirty="0" smtClean="0">
                <a:solidFill>
                  <a:srgbClr val="FF6600"/>
                </a:solidFill>
              </a:rPr>
              <a:t> del 2017</a:t>
            </a:r>
            <a:br>
              <a:rPr lang="en-US" sz="3600" dirty="0" smtClean="0">
                <a:solidFill>
                  <a:srgbClr val="FF6600"/>
                </a:solidFill>
              </a:rPr>
            </a:br>
            <a:endParaRPr lang="en-US" sz="3600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33:  </a:t>
            </a:r>
            <a:r>
              <a:rPr lang="en-US" dirty="0" smtClean="0">
                <a:solidFill>
                  <a:schemeClr val="tx2"/>
                </a:solidFill>
              </a:rPr>
              <a:t>¿</a:t>
            </a:r>
            <a:r>
              <a:rPr lang="en-US" dirty="0" smtClean="0"/>
              <a:t>Es </a:t>
            </a:r>
            <a:r>
              <a:rPr lang="en-US" dirty="0" err="1" smtClean="0"/>
              <a:t>buena</a:t>
            </a:r>
            <a:r>
              <a:rPr lang="en-US" dirty="0" smtClean="0"/>
              <a:t> o mala la comida que comes?</a:t>
            </a:r>
          </a:p>
          <a:p>
            <a:pPr marL="0" indent="0">
              <a:buNone/>
            </a:pPr>
            <a:r>
              <a:rPr lang="en-US" sz="2400" i="1" dirty="0" smtClean="0">
                <a:solidFill>
                  <a:srgbClr val="00B050"/>
                </a:solidFill>
              </a:rPr>
              <a:t>L.O. To learn how to classify the different foods into the nutritional food plate.</a:t>
            </a:r>
            <a:endParaRPr lang="en-US" sz="24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smtClean="0"/>
              <a:t>C</a:t>
            </a:r>
            <a:r>
              <a:rPr lang="en-US" dirty="0" smtClean="0">
                <a:solidFill>
                  <a:schemeClr val="tx2"/>
                </a:solidFill>
              </a:rPr>
              <a:t>on un </a:t>
            </a:r>
            <a:r>
              <a:rPr lang="en-US" dirty="0" err="1" smtClean="0">
                <a:solidFill>
                  <a:schemeClr val="tx2"/>
                </a:solidFill>
              </a:rPr>
              <a:t>compañero</a:t>
            </a:r>
            <a:r>
              <a:rPr lang="en-US" dirty="0" smtClean="0">
                <a:solidFill>
                  <a:schemeClr val="tx2"/>
                </a:solidFill>
              </a:rPr>
              <a:t>, </a:t>
            </a:r>
            <a:r>
              <a:rPr lang="en-US" dirty="0" err="1" smtClean="0">
                <a:solidFill>
                  <a:schemeClr val="tx2"/>
                </a:solidFill>
              </a:rPr>
              <a:t>completa</a:t>
            </a:r>
            <a:r>
              <a:rPr lang="en-US" dirty="0" smtClean="0">
                <a:solidFill>
                  <a:schemeClr val="tx2"/>
                </a:solidFill>
              </a:rPr>
              <a:t> la </a:t>
            </a:r>
            <a:r>
              <a:rPr lang="en-US" dirty="0" err="1" smtClean="0">
                <a:solidFill>
                  <a:schemeClr val="tx2"/>
                </a:solidFill>
              </a:rPr>
              <a:t>tabla</a:t>
            </a:r>
            <a:r>
              <a:rPr lang="en-US" dirty="0" smtClean="0">
                <a:solidFill>
                  <a:schemeClr val="tx2"/>
                </a:solidFill>
              </a:rPr>
              <a:t> con las </a:t>
            </a:r>
            <a:r>
              <a:rPr lang="en-US" dirty="0" err="1" smtClean="0">
                <a:solidFill>
                  <a:schemeClr val="tx2"/>
                </a:solidFill>
              </a:rPr>
              <a:t>comidas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correctas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716818"/>
              </p:ext>
            </p:extLst>
          </p:nvPr>
        </p:nvGraphicFramePr>
        <p:xfrm>
          <a:off x="533400" y="4343400"/>
          <a:ext cx="8077200" cy="2362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15440"/>
                <a:gridCol w="1737360"/>
                <a:gridCol w="1493520"/>
                <a:gridCol w="1615440"/>
                <a:gridCol w="1615440"/>
              </a:tblGrid>
              <a:tr h="59545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Vegetales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legumbres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frutas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carnes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bebidas</a:t>
                      </a:r>
                      <a:endParaRPr lang="en-US" sz="2400" dirty="0"/>
                    </a:p>
                  </a:txBody>
                  <a:tcPr/>
                </a:tc>
              </a:tr>
              <a:tr h="1766742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734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</a:t>
            </a:r>
            <a:r>
              <a:rPr lang="en-US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pirámide</a:t>
            </a:r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n-US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nutrición</a:t>
            </a:r>
            <a:endParaRPr lang="en-US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comeconsalud.com/alimentacion-nutricion/wp-content/uploads/2013/05/que-es-la-piramide-nutricional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71600"/>
            <a:ext cx="6477000" cy="5019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95400" y="1639669"/>
            <a:ext cx="24384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b="1" dirty="0" err="1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Dulces</a:t>
            </a:r>
            <a:endParaRPr lang="en-US" b="1" dirty="0" smtClean="0"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en-US" i="1" dirty="0" smtClean="0"/>
              <a:t>(</a:t>
            </a:r>
            <a:r>
              <a:rPr lang="en-US" i="1" dirty="0" err="1" smtClean="0"/>
              <a:t>pequeña</a:t>
            </a:r>
            <a:r>
              <a:rPr lang="en-US" i="1" dirty="0" smtClean="0"/>
              <a:t> </a:t>
            </a:r>
            <a:r>
              <a:rPr lang="en-US" i="1" dirty="0" err="1" smtClean="0"/>
              <a:t>cantidad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8" name="TextBox 7"/>
          <p:cNvSpPr txBox="1"/>
          <p:nvPr/>
        </p:nvSpPr>
        <p:spPr>
          <a:xfrm>
            <a:off x="914400" y="2630269"/>
            <a:ext cx="24384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Productos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lácteos</a:t>
            </a:r>
            <a:endParaRPr lang="en-US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en-US" i="1" dirty="0" smtClean="0"/>
              <a:t>(2 a 3 </a:t>
            </a:r>
            <a:r>
              <a:rPr lang="en-US" i="1" dirty="0" err="1" smtClean="0"/>
              <a:t>porciones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9" name="TextBox 8"/>
          <p:cNvSpPr txBox="1"/>
          <p:nvPr/>
        </p:nvSpPr>
        <p:spPr>
          <a:xfrm>
            <a:off x="0" y="3657600"/>
            <a:ext cx="25908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vegetales</a:t>
            </a:r>
            <a:r>
              <a:rPr lang="en-US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legumbres</a:t>
            </a:r>
            <a:endParaRPr lang="en-US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en-US" i="1" dirty="0" smtClean="0"/>
              <a:t>(3 a 5 </a:t>
            </a:r>
            <a:r>
              <a:rPr lang="en-US" i="1" dirty="0" err="1" smtClean="0"/>
              <a:t>porciones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5181600" y="1639669"/>
            <a:ext cx="24384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Grasas</a:t>
            </a:r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</a:t>
            </a:r>
            <a:r>
              <a:rPr lang="en-US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aceite</a:t>
            </a:r>
            <a:endParaRPr lang="en-US" b="1" dirty="0" smtClean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i="1" dirty="0" smtClean="0"/>
              <a:t>(</a:t>
            </a:r>
            <a:r>
              <a:rPr lang="en-US" i="1" dirty="0" err="1" smtClean="0"/>
              <a:t>muy</a:t>
            </a:r>
            <a:r>
              <a:rPr lang="en-US" i="1" dirty="0" smtClean="0"/>
              <a:t> </a:t>
            </a:r>
            <a:r>
              <a:rPr lang="en-US" i="1" dirty="0" err="1" smtClean="0"/>
              <a:t>poco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5638800" y="2429470"/>
            <a:ext cx="34290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Carne,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pollo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frijoles,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huevos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nueces</a:t>
            </a:r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 a 3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porciones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38455" y="3773269"/>
            <a:ext cx="24384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Frutas</a:t>
            </a:r>
            <a:endParaRPr lang="en-US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i="1" dirty="0" smtClean="0"/>
              <a:t>(2 a 4 </a:t>
            </a:r>
            <a:r>
              <a:rPr lang="en-US" i="1" dirty="0" err="1" smtClean="0"/>
              <a:t>porciones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1676400" y="5989674"/>
            <a:ext cx="57912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4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Pan, cereal, </a:t>
            </a:r>
            <a:r>
              <a:rPr lang="en-US" b="1" dirty="0" err="1" smtClean="0">
                <a:solidFill>
                  <a:schemeClr val="accent4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arroz</a:t>
            </a:r>
            <a:r>
              <a:rPr lang="en-US" b="1" dirty="0" smtClean="0">
                <a:solidFill>
                  <a:schemeClr val="accent4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</a:t>
            </a:r>
            <a:r>
              <a:rPr lang="en-US" b="1" dirty="0" err="1" smtClean="0">
                <a:solidFill>
                  <a:schemeClr val="accent4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fideos</a:t>
            </a:r>
            <a:endParaRPr lang="en-US" b="1" dirty="0" smtClean="0">
              <a:solidFill>
                <a:schemeClr val="accent4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i="1" dirty="0" smtClean="0"/>
              <a:t>(6 a 11 </a:t>
            </a:r>
            <a:r>
              <a:rPr lang="en-US" i="1" dirty="0" err="1" smtClean="0"/>
              <a:t>porciones</a:t>
            </a:r>
            <a:r>
              <a:rPr lang="en-US" i="1" dirty="0" smtClean="0"/>
              <a:t>)</a:t>
            </a:r>
            <a:endParaRPr lang="en-US" i="1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1600200" y="1639669"/>
            <a:ext cx="1295400" cy="189131"/>
          </a:xfrm>
          <a:prstGeom prst="straightConnector1">
            <a:avLst/>
          </a:prstGeom>
          <a:ln w="28575">
            <a:solidFill>
              <a:srgbClr val="99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7003473" y="1734235"/>
            <a:ext cx="997527" cy="94565"/>
          </a:xfrm>
          <a:prstGeom prst="straightConnector1">
            <a:avLst/>
          </a:prstGeom>
          <a:ln w="28575">
            <a:solidFill>
              <a:srgbClr val="FF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781800" y="2953434"/>
            <a:ext cx="10668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914400" y="2667000"/>
            <a:ext cx="417368" cy="149052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85800" y="13716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sweets</a:t>
            </a:r>
            <a:endParaRPr lang="en-US" b="1" dirty="0"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81000" y="22976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dairy 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924800" y="1219200"/>
            <a:ext cx="91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ats and oils</a:t>
            </a:r>
            <a:endParaRPr lang="en-US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862455" y="27687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nuts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6" name="Picture 35" descr="http://www.foodpyramid.com/wp-content/uploads/2009/09/latin_american_diet_pyramid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56" t="39820" r="69055" b="51712"/>
          <a:stretch/>
        </p:blipFill>
        <p:spPr bwMode="auto">
          <a:xfrm>
            <a:off x="157161" y="4536498"/>
            <a:ext cx="981075" cy="8737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7" name="Picture 36" descr="http://www.foodpyramid.com/wp-content/uploads/2009/09/latin_american_diet_pyramid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56" t="39820" r="69055" b="51712"/>
          <a:stretch/>
        </p:blipFill>
        <p:spPr bwMode="auto">
          <a:xfrm>
            <a:off x="-4763" y="5482506"/>
            <a:ext cx="981075" cy="8737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8" name="Picture 37" descr="http://www.foodpyramid.com/wp-content/uploads/2009/09/latin_american_diet_pyramid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56" t="39820" r="69055" b="51712"/>
          <a:stretch/>
        </p:blipFill>
        <p:spPr bwMode="auto">
          <a:xfrm>
            <a:off x="1123084" y="4608804"/>
            <a:ext cx="981075" cy="8737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886258" y="5602069"/>
            <a:ext cx="1580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Agua</a:t>
            </a:r>
          </a:p>
          <a:p>
            <a:r>
              <a:rPr lang="en-US" i="1" dirty="0" smtClean="0"/>
              <a:t>(6 a 8 </a:t>
            </a:r>
            <a:r>
              <a:rPr lang="en-US" i="1" dirty="0" err="1" smtClean="0"/>
              <a:t>vasos</a:t>
            </a:r>
            <a:r>
              <a:rPr lang="en-US" i="1" dirty="0" smtClean="0"/>
              <a:t>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57477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TEXTO: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1-2</a:t>
            </a:r>
            <a:r>
              <a:rPr lang="en-US" dirty="0" smtClean="0"/>
              <a:t> p. 150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CAPITULO 4 GRAMATICA SELF-CHECK QUIZ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3352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33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99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8699</TotalTime>
  <Words>158</Words>
  <Application>Microsoft Office PowerPoint</Application>
  <PresentationFormat>On-screen Show (4:3)</PresentationFormat>
  <Paragraphs>39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____________ Clase 701 La fecha es el 19 de diciembre del 2017 </vt:lpstr>
      <vt:lpstr>La pirámide de nutrición</vt:lpstr>
      <vt:lpstr>Practica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9N La fecha es 11 de abril del 2011</dc:title>
  <dc:creator>Helen Zumaeta</dc:creator>
  <cp:lastModifiedBy>Helen Zumaeta</cp:lastModifiedBy>
  <cp:revision>56</cp:revision>
  <cp:lastPrinted>2017-01-04T14:57:18Z</cp:lastPrinted>
  <dcterms:created xsi:type="dcterms:W3CDTF">2011-04-11T01:38:25Z</dcterms:created>
  <dcterms:modified xsi:type="dcterms:W3CDTF">2017-12-19T16:57:35Z</dcterms:modified>
</cp:coreProperties>
</file>